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0" r:id="rId6"/>
    <p:sldId id="276" r:id="rId7"/>
    <p:sldId id="261" r:id="rId8"/>
    <p:sldId id="262" r:id="rId9"/>
    <p:sldId id="263" r:id="rId10"/>
    <p:sldId id="264" r:id="rId11"/>
    <p:sldId id="265" r:id="rId12"/>
    <p:sldId id="277" r:id="rId13"/>
    <p:sldId id="266" r:id="rId14"/>
    <p:sldId id="267" r:id="rId15"/>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2653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5441" autoAdjust="0"/>
  </p:normalViewPr>
  <p:slideViewPr>
    <p:cSldViewPr snapToGrid="0">
      <p:cViewPr varScale="1">
        <p:scale>
          <a:sx n="76" d="100"/>
          <a:sy n="76" d="100"/>
        </p:scale>
        <p:origin x="126" y="6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339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1AE71773-9B2A-48E2-9951-2FB40C2AD0EF}" type="datetimeFigureOut">
              <a:rPr lang="en-GB" smtClean="0"/>
              <a:t>10/01/2023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2D3C365-9246-492B-B77C-22805D13276F}" type="slidenum">
              <a:rPr lang="en-GB" smtClean="0"/>
              <a:t>‹#›</a:t>
            </a:fld>
            <a:endParaRPr lang="en-GB"/>
          </a:p>
        </p:txBody>
      </p:sp>
    </p:spTree>
    <p:extLst>
      <p:ext uri="{BB962C8B-B14F-4D97-AF65-F5344CB8AC3E}">
        <p14:creationId xmlns:p14="http://schemas.microsoft.com/office/powerpoint/2010/main" val="325059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541F5AD-6E81-473C-8518-7263363A7045}" type="datetimeFigureOut">
              <a:rPr lang="en-GB" smtClean="0"/>
              <a:t>10/01/2023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E8C40F3A-A1EA-4865-BDDB-40DCBDBD0B08}" type="slidenum">
              <a:rPr lang="en-GB" smtClean="0"/>
              <a:t>‹#›</a:t>
            </a:fld>
            <a:endParaRPr lang="en-GB"/>
          </a:p>
        </p:txBody>
      </p:sp>
    </p:spTree>
    <p:extLst>
      <p:ext uri="{BB962C8B-B14F-4D97-AF65-F5344CB8AC3E}">
        <p14:creationId xmlns:p14="http://schemas.microsoft.com/office/powerpoint/2010/main" val="849679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C40F3A-A1EA-4865-BDDB-40DCBDBD0B08}" type="slidenum">
              <a:rPr lang="en-GB" smtClean="0"/>
              <a:t>1</a:t>
            </a:fld>
            <a:endParaRPr lang="en-GB"/>
          </a:p>
        </p:txBody>
      </p:sp>
    </p:spTree>
    <p:extLst>
      <p:ext uri="{BB962C8B-B14F-4D97-AF65-F5344CB8AC3E}">
        <p14:creationId xmlns:p14="http://schemas.microsoft.com/office/powerpoint/2010/main" val="3301790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experience of under 25s is that they feel unsatisfied with the spaces they can use in Lerwick, young people feel that things are unaffordable, high cost makes places less accessible and they find when they do buy something that they are moved along. They feel staff are unfriendly and kick them out of community spaces. Unwelcome, lonely, bored</a:t>
            </a:r>
            <a:r>
              <a:rPr lang="en-GB" dirty="0" smtClean="0"/>
              <a:t>.</a:t>
            </a:r>
          </a:p>
          <a:p>
            <a:endParaRPr lang="en-GB" dirty="0"/>
          </a:p>
          <a:p>
            <a:endParaRPr lang="en-GB" dirty="0"/>
          </a:p>
        </p:txBody>
      </p:sp>
      <p:sp>
        <p:nvSpPr>
          <p:cNvPr id="4" name="Slide Number Placeholder 3"/>
          <p:cNvSpPr>
            <a:spLocks noGrp="1"/>
          </p:cNvSpPr>
          <p:nvPr>
            <p:ph type="sldNum" sz="quarter" idx="10"/>
          </p:nvPr>
        </p:nvSpPr>
        <p:spPr/>
        <p:txBody>
          <a:bodyPr/>
          <a:lstStyle/>
          <a:p>
            <a:fld id="{E8C40F3A-A1EA-4865-BDDB-40DCBDBD0B08}" type="slidenum">
              <a:rPr lang="en-GB" smtClean="0"/>
              <a:t>10</a:t>
            </a:fld>
            <a:endParaRPr lang="en-GB"/>
          </a:p>
        </p:txBody>
      </p:sp>
    </p:spTree>
    <p:extLst>
      <p:ext uri="{BB962C8B-B14F-4D97-AF65-F5344CB8AC3E}">
        <p14:creationId xmlns:p14="http://schemas.microsoft.com/office/powerpoint/2010/main" val="3190529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impact of the experiences for under 25s is that they feel excluded, judged and unsafe it is harrowing to be thrown out of a building. Young people feel they don’t fit in and are isolated meaning they don’t feel connected to the community </a:t>
            </a:r>
          </a:p>
          <a:p>
            <a:endParaRPr lang="en-GB" dirty="0"/>
          </a:p>
        </p:txBody>
      </p:sp>
      <p:sp>
        <p:nvSpPr>
          <p:cNvPr id="4" name="Slide Number Placeholder 3"/>
          <p:cNvSpPr>
            <a:spLocks noGrp="1"/>
          </p:cNvSpPr>
          <p:nvPr>
            <p:ph type="sldNum" sz="quarter" idx="10"/>
          </p:nvPr>
        </p:nvSpPr>
        <p:spPr/>
        <p:txBody>
          <a:bodyPr/>
          <a:lstStyle/>
          <a:p>
            <a:fld id="{E8C40F3A-A1EA-4865-BDDB-40DCBDBD0B08}" type="slidenum">
              <a:rPr lang="en-GB" smtClean="0"/>
              <a:t>11</a:t>
            </a:fld>
            <a:endParaRPr lang="en-GB"/>
          </a:p>
        </p:txBody>
      </p:sp>
    </p:spTree>
    <p:extLst>
      <p:ext uri="{BB962C8B-B14F-4D97-AF65-F5344CB8AC3E}">
        <p14:creationId xmlns:p14="http://schemas.microsoft.com/office/powerpoint/2010/main" val="131254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space for young people where they feel would be best for them would be a space that they feel is safe and comfortable. The space should be reasonably prices or buying things at cost price. Freedom to be youth led with well managed volunteer and staff. Like they themselves have said ‘All most young people want is a place to gather without being constantly supervised.’ ‘An area that the young people run.’ </a:t>
            </a:r>
          </a:p>
          <a:p>
            <a:endParaRPr lang="en-GB" dirty="0"/>
          </a:p>
        </p:txBody>
      </p:sp>
      <p:sp>
        <p:nvSpPr>
          <p:cNvPr id="4" name="Slide Number Placeholder 3"/>
          <p:cNvSpPr>
            <a:spLocks noGrp="1"/>
          </p:cNvSpPr>
          <p:nvPr>
            <p:ph type="sldNum" sz="quarter" idx="10"/>
          </p:nvPr>
        </p:nvSpPr>
        <p:spPr/>
        <p:txBody>
          <a:bodyPr/>
          <a:lstStyle/>
          <a:p>
            <a:fld id="{E8C40F3A-A1EA-4865-BDDB-40DCBDBD0B08}" type="slidenum">
              <a:rPr lang="en-GB" smtClean="0"/>
              <a:t>12</a:t>
            </a:fld>
            <a:endParaRPr lang="en-GB"/>
          </a:p>
        </p:txBody>
      </p:sp>
    </p:spTree>
    <p:extLst>
      <p:ext uri="{BB962C8B-B14F-4D97-AF65-F5344CB8AC3E}">
        <p14:creationId xmlns:p14="http://schemas.microsoft.com/office/powerpoint/2010/main" val="283701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Benefits </a:t>
            </a:r>
          </a:p>
          <a:p>
            <a:r>
              <a:rPr lang="en-GB" dirty="0"/>
              <a:t>Young people have identified that a space that is their own would give them opportunities to gain life skills, connect and that they would be happier. They feel a space would keep them out of trouble and feel less trapped. They feel these benefits would lead to improved mental health for young people and an increase in confidence because they can show that they can do it. </a:t>
            </a:r>
          </a:p>
          <a:p>
            <a:endParaRPr lang="en-GB" dirty="0"/>
          </a:p>
        </p:txBody>
      </p:sp>
      <p:sp>
        <p:nvSpPr>
          <p:cNvPr id="4" name="Slide Number Placeholder 3"/>
          <p:cNvSpPr>
            <a:spLocks noGrp="1"/>
          </p:cNvSpPr>
          <p:nvPr>
            <p:ph type="sldNum" sz="quarter" idx="10"/>
          </p:nvPr>
        </p:nvSpPr>
        <p:spPr/>
        <p:txBody>
          <a:bodyPr/>
          <a:lstStyle/>
          <a:p>
            <a:fld id="{E8C40F3A-A1EA-4865-BDDB-40DCBDBD0B08}" type="slidenum">
              <a:rPr lang="en-GB" smtClean="0"/>
              <a:t>13</a:t>
            </a:fld>
            <a:endParaRPr lang="en-GB"/>
          </a:p>
        </p:txBody>
      </p:sp>
    </p:spTree>
    <p:extLst>
      <p:ext uri="{BB962C8B-B14F-4D97-AF65-F5344CB8AC3E}">
        <p14:creationId xmlns:p14="http://schemas.microsoft.com/office/powerpoint/2010/main" val="172560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C40F3A-A1EA-4865-BDDB-40DCBDBD0B08}" type="slidenum">
              <a:rPr lang="en-GB" smtClean="0"/>
              <a:t>14</a:t>
            </a:fld>
            <a:endParaRPr lang="en-GB"/>
          </a:p>
        </p:txBody>
      </p:sp>
    </p:spTree>
    <p:extLst>
      <p:ext uri="{BB962C8B-B14F-4D97-AF65-F5344CB8AC3E}">
        <p14:creationId xmlns:p14="http://schemas.microsoft.com/office/powerpoint/2010/main" val="256735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is youth led and investing in peer education and research with young people. </a:t>
            </a:r>
          </a:p>
          <a:p>
            <a:r>
              <a:rPr lang="en-GB" dirty="0"/>
              <a:t>Funded by the ideas fund backed by the British Science </a:t>
            </a:r>
            <a:r>
              <a:rPr lang="en-GB" dirty="0" smtClean="0"/>
              <a:t>Association</a:t>
            </a:r>
          </a:p>
          <a:p>
            <a:endParaRPr lang="en-GB" dirty="0"/>
          </a:p>
          <a:p>
            <a:r>
              <a:rPr lang="en-GB" dirty="0" smtClean="0"/>
              <a:t>We were employed from October 2021 to the end of June 2022, working 4 hours a week to research the need for a space for young people within Shetland</a:t>
            </a:r>
          </a:p>
          <a:p>
            <a:endParaRPr lang="en-GB" dirty="0"/>
          </a:p>
          <a:p>
            <a:r>
              <a:rPr lang="en-GB" dirty="0"/>
              <a:t>Working with researchers – We have been working with 2 professional researchers, Amy Calder and Jennifer Russel, to guide us on how to gather the data we needed and how to conduct research. </a:t>
            </a:r>
          </a:p>
          <a:p>
            <a:endParaRPr lang="en-GB" dirty="0"/>
          </a:p>
          <a:p>
            <a:r>
              <a:rPr lang="en-GB" dirty="0" smtClean="0"/>
              <a:t>The youth committee meet every 6 weeks and they are a group of young people who are the driving force behind our research who guide us on the youth vision for what young people want to get out of it. It was the youth committee who were involved in applying for the funding from the ideas fund to hire peer researchers.</a:t>
            </a:r>
          </a:p>
          <a:p>
            <a:endParaRPr lang="en-GB" dirty="0"/>
          </a:p>
          <a:p>
            <a:r>
              <a:rPr lang="en-GB" dirty="0" smtClean="0"/>
              <a:t>Shannon and Akira applied and were confirmed as the preferred candidates to the post, we have been consistent in working every week and creating great relationships with the professional researchers and young people throughout Shetland</a:t>
            </a:r>
            <a:endParaRPr lang="en-GB" dirty="0"/>
          </a:p>
        </p:txBody>
      </p:sp>
      <p:sp>
        <p:nvSpPr>
          <p:cNvPr id="4" name="Slide Number Placeholder 3"/>
          <p:cNvSpPr>
            <a:spLocks noGrp="1"/>
          </p:cNvSpPr>
          <p:nvPr>
            <p:ph type="sldNum" sz="quarter" idx="10"/>
          </p:nvPr>
        </p:nvSpPr>
        <p:spPr/>
        <p:txBody>
          <a:bodyPr/>
          <a:lstStyle/>
          <a:p>
            <a:fld id="{E8C40F3A-A1EA-4865-BDDB-40DCBDBD0B08}" type="slidenum">
              <a:rPr lang="en-GB" smtClean="0"/>
              <a:t>2</a:t>
            </a:fld>
            <a:endParaRPr lang="en-GB"/>
          </a:p>
        </p:txBody>
      </p:sp>
    </p:spTree>
    <p:extLst>
      <p:ext uri="{BB962C8B-B14F-4D97-AF65-F5344CB8AC3E}">
        <p14:creationId xmlns:p14="http://schemas.microsoft.com/office/powerpoint/2010/main" val="399409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Origins – Young people in Shetland have a lack of places they can have access too for any length of time, they have no place of their own to hang out or build connections</a:t>
            </a:r>
            <a:r>
              <a:rPr lang="en-GB" dirty="0" smtClean="0"/>
              <a:t>. </a:t>
            </a:r>
          </a:p>
          <a:p>
            <a:endParaRPr lang="en-GB" dirty="0"/>
          </a:p>
          <a:p>
            <a:r>
              <a:rPr lang="en-GB" dirty="0"/>
              <a:t>Places are inaccessible – Places in Lerwick are not welcoming. Young people saying they have been chucked out of spaces and that staff members do not want them using community spaces. Young people feel they are not able to use spaces without paying and that spaces are unaffordable. </a:t>
            </a:r>
            <a:endParaRPr lang="en-GB" dirty="0" smtClean="0"/>
          </a:p>
          <a:p>
            <a:endParaRPr lang="en-GB" dirty="0"/>
          </a:p>
          <a:p>
            <a:r>
              <a:rPr lang="en-GB" dirty="0"/>
              <a:t>There is no action – With young people being chucked out of spaces and there being no designated space for young people, young people need a space that they feel belongs to them. </a:t>
            </a:r>
          </a:p>
          <a:p>
            <a:endParaRPr lang="en-GB" dirty="0"/>
          </a:p>
          <a:p>
            <a:r>
              <a:rPr lang="en-GB" dirty="0"/>
              <a:t>Identified through café </a:t>
            </a:r>
            <a:r>
              <a:rPr lang="en-GB" dirty="0" smtClean="0"/>
              <a:t>nights we set up to see what the feedback from young people about needing a space. </a:t>
            </a:r>
            <a:r>
              <a:rPr lang="en-GB" dirty="0"/>
              <a:t>that Young people wanted a dedicated space on at the same time and same place every week which is when we decided to keep the space at the Olive tree on a Thursday every week. Our volunteer group, the youth committee was set up with the plan to create this safe dedicated space within Shetland and that is when the name Da Café was created to name the Thursday at the Olive tree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8C40F3A-A1EA-4865-BDDB-40DCBDBD0B08}" type="slidenum">
              <a:rPr lang="en-GB" smtClean="0"/>
              <a:t>3</a:t>
            </a:fld>
            <a:endParaRPr lang="en-GB"/>
          </a:p>
        </p:txBody>
      </p:sp>
    </p:spTree>
    <p:extLst>
      <p:ext uri="{BB962C8B-B14F-4D97-AF65-F5344CB8AC3E}">
        <p14:creationId xmlns:p14="http://schemas.microsoft.com/office/powerpoint/2010/main" val="3526634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8" y="4784070"/>
            <a:ext cx="5380834" cy="4949753"/>
          </a:xfrm>
        </p:spPr>
        <p:txBody>
          <a:bodyPr/>
          <a:lstStyle/>
          <a:p>
            <a:r>
              <a:rPr lang="en-GB" sz="1100" dirty="0"/>
              <a:t>We have empowered young people – We want to empower young people to feel like they have sense of ownership and independence. To help young people build a community and to feel as though they belong, just now there isn’t a regular space. The only place that provides this regularly is us at the Olive Tree, one day a week. </a:t>
            </a:r>
            <a:endParaRPr lang="en-GB" sz="1100" dirty="0" smtClean="0"/>
          </a:p>
          <a:p>
            <a:endParaRPr lang="en-GB" sz="1100" dirty="0"/>
          </a:p>
          <a:p>
            <a:r>
              <a:rPr lang="en-GB" sz="1100" dirty="0"/>
              <a:t>Listening and getting to know young people – While we have been working we have been building relationships with young people, they have expressed interest in so many things and want to see things change for themselves and other young people. “I </a:t>
            </a:r>
            <a:r>
              <a:rPr lang="en-GB" sz="1100" dirty="0" err="1"/>
              <a:t>dunna</a:t>
            </a:r>
            <a:r>
              <a:rPr lang="en-GB" sz="1100" dirty="0"/>
              <a:t> want to see </a:t>
            </a:r>
            <a:r>
              <a:rPr lang="en-GB" sz="1100" dirty="0" err="1"/>
              <a:t>peerie</a:t>
            </a:r>
            <a:r>
              <a:rPr lang="en-GB" sz="1100" dirty="0"/>
              <a:t> bairns futures the same as our futures because just like we need more than we already have</a:t>
            </a:r>
            <a:r>
              <a:rPr lang="en-GB" sz="1100" dirty="0" smtClean="0"/>
              <a:t>.”</a:t>
            </a:r>
          </a:p>
          <a:p>
            <a:endParaRPr lang="en-GB" sz="1100" dirty="0"/>
          </a:p>
          <a:p>
            <a:r>
              <a:rPr lang="en-GB" sz="1100" dirty="0"/>
              <a:t>Challenging professional and community attitudes – When the Shetland Times article about the </a:t>
            </a:r>
            <a:r>
              <a:rPr lang="en-GB" sz="1100" dirty="0" err="1"/>
              <a:t>Bressay</a:t>
            </a:r>
            <a:r>
              <a:rPr lang="en-GB" sz="1100" dirty="0"/>
              <a:t> ferry terminal about young people went online it was obvious that young people were being villainised for using the space. We commented on the article explaining that young people didn’t have a place to go which led to an interview with Shet News and Shetland Radio in which we spoke about the Olive Tree being a space for young people to use which led to a huge increase in numbers. </a:t>
            </a:r>
            <a:endParaRPr lang="en-GB" sz="1100" dirty="0" smtClean="0"/>
          </a:p>
          <a:p>
            <a:endParaRPr lang="en-GB" sz="1100" dirty="0"/>
          </a:p>
          <a:p>
            <a:r>
              <a:rPr lang="en-GB" sz="1100" dirty="0"/>
              <a:t>Being listened to – We have been doing focus groups with young people to get their views about issues they are having with spaces or changes they would want to happen. We also have had young people approach us in the Olive Tree to share their experiences. </a:t>
            </a:r>
            <a:endParaRPr lang="en-GB" sz="1100" dirty="0" smtClean="0"/>
          </a:p>
          <a:p>
            <a:endParaRPr lang="en-GB" sz="1100" dirty="0"/>
          </a:p>
          <a:p>
            <a:r>
              <a:rPr lang="en-GB" sz="1100" dirty="0"/>
              <a:t>Engaging young people – Speaking to young people on their level and not telling them they’re wrong. Explaining barriers to them rather than just saying no. Making young people feel listened too was as important to us as the engagement or findings. </a:t>
            </a:r>
          </a:p>
          <a:p>
            <a:endParaRPr lang="en-GB" dirty="0"/>
          </a:p>
        </p:txBody>
      </p:sp>
      <p:sp>
        <p:nvSpPr>
          <p:cNvPr id="4" name="Slide Number Placeholder 3"/>
          <p:cNvSpPr>
            <a:spLocks noGrp="1"/>
          </p:cNvSpPr>
          <p:nvPr>
            <p:ph type="sldNum" sz="quarter" idx="10"/>
          </p:nvPr>
        </p:nvSpPr>
        <p:spPr/>
        <p:txBody>
          <a:bodyPr/>
          <a:lstStyle/>
          <a:p>
            <a:fld id="{E8C40F3A-A1EA-4865-BDDB-40DCBDBD0B08}" type="slidenum">
              <a:rPr lang="en-GB" smtClean="0"/>
              <a:t>4</a:t>
            </a:fld>
            <a:endParaRPr lang="en-GB"/>
          </a:p>
        </p:txBody>
      </p:sp>
    </p:spTree>
    <p:extLst>
      <p:ext uri="{BB962C8B-B14F-4D97-AF65-F5344CB8AC3E}">
        <p14:creationId xmlns:p14="http://schemas.microsoft.com/office/powerpoint/2010/main" val="222757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Core question. What is missing? We asked young people what was missing in our Focus groups to identify the gaps for young people within existing places in Lerwick</a:t>
            </a:r>
            <a:r>
              <a:rPr lang="en-GB" dirty="0" smtClean="0"/>
              <a:t>.</a:t>
            </a:r>
          </a:p>
          <a:p>
            <a:endParaRPr lang="en-GB" dirty="0"/>
          </a:p>
          <a:p>
            <a:r>
              <a:rPr lang="en-GB" dirty="0"/>
              <a:t>Core question. Impact for the community – Speaking to young people about the impact of the situation currently for them, their feelings of not being understood and a lack of options for them to do came up time after time When we spoke about the benefits that’s when we saw real enthusiasm for the young people having a sense of belonging, creating community spirit, more variety, an improvement to mental health and overall better life style if they had their own space. </a:t>
            </a:r>
            <a:endParaRPr lang="en-GB" dirty="0" smtClean="0"/>
          </a:p>
          <a:p>
            <a:endParaRPr lang="en-GB" dirty="0"/>
          </a:p>
          <a:p>
            <a:r>
              <a:rPr lang="en-GB" dirty="0"/>
              <a:t>Core question – What is needed? Young people answered what they felt was needed, ranging from a place they could decorate themselves, comfy seating, Wi-Fi, access to plug sockets, friendlier staff and more freedom or opportunity to take risks. They all felt that there wasn’t much opportunity for them to grow. </a:t>
            </a:r>
          </a:p>
          <a:p>
            <a:endParaRPr lang="en-GB" dirty="0"/>
          </a:p>
        </p:txBody>
      </p:sp>
      <p:sp>
        <p:nvSpPr>
          <p:cNvPr id="4" name="Slide Number Placeholder 3"/>
          <p:cNvSpPr>
            <a:spLocks noGrp="1"/>
          </p:cNvSpPr>
          <p:nvPr>
            <p:ph type="sldNum" sz="quarter" idx="10"/>
          </p:nvPr>
        </p:nvSpPr>
        <p:spPr/>
        <p:txBody>
          <a:bodyPr/>
          <a:lstStyle/>
          <a:p>
            <a:fld id="{E8C40F3A-A1EA-4865-BDDB-40DCBDBD0B08}" type="slidenum">
              <a:rPr lang="en-GB" smtClean="0"/>
              <a:t>5</a:t>
            </a:fld>
            <a:endParaRPr lang="en-GB"/>
          </a:p>
        </p:txBody>
      </p:sp>
    </p:spTree>
    <p:extLst>
      <p:ext uri="{BB962C8B-B14F-4D97-AF65-F5344CB8AC3E}">
        <p14:creationId xmlns:p14="http://schemas.microsoft.com/office/powerpoint/2010/main" val="188419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Method; Robust Ethical Youth research approach – In consultation with professional researchers we came up with the questions we wanted to ask and ways to get consent from young people to gather data. We used the questions within focus groups and also our survey that we put out around this work. We also played around with </a:t>
            </a:r>
            <a:r>
              <a:rPr lang="en-GB" sz="1100" dirty="0" err="1"/>
              <a:t>Padlet</a:t>
            </a:r>
            <a:r>
              <a:rPr lang="en-GB" sz="1100" dirty="0"/>
              <a:t> and added that onto the survey to give people more of a chance to interact</a:t>
            </a:r>
            <a:r>
              <a:rPr lang="en-GB" sz="1100" dirty="0" smtClean="0"/>
              <a:t>.</a:t>
            </a:r>
          </a:p>
          <a:p>
            <a:endParaRPr lang="en-GB" sz="1100" dirty="0"/>
          </a:p>
          <a:p>
            <a:r>
              <a:rPr lang="en-GB" sz="1100" dirty="0"/>
              <a:t>Mix of group interviews, survey and online interaction – We did interviews with people over 30 to see what they had available when they were younger and benefits they had like setting them up with life skills or lifelong friends. We did focus groups with young people to find out how they feel and what they need. A survey that could be accessed online was put together to reach a wider audience which we got 66 responses from. We also used </a:t>
            </a:r>
            <a:r>
              <a:rPr lang="en-GB" sz="1100" dirty="0" err="1"/>
              <a:t>Padlet</a:t>
            </a:r>
            <a:r>
              <a:rPr lang="en-GB" sz="1100" dirty="0"/>
              <a:t> as another way to get people interacting. </a:t>
            </a:r>
            <a:r>
              <a:rPr lang="en-GB" sz="1100" dirty="0" err="1"/>
              <a:t>Padlet</a:t>
            </a:r>
            <a:r>
              <a:rPr lang="en-GB" sz="1100" dirty="0"/>
              <a:t> was essentially a website that we used to plot ideas for spaces on a map of Lerwick and we got some really creative ideas. </a:t>
            </a:r>
            <a:endParaRPr lang="en-GB" sz="1100" dirty="0" smtClean="0"/>
          </a:p>
          <a:p>
            <a:endParaRPr lang="en-GB" sz="1100" dirty="0"/>
          </a:p>
          <a:p>
            <a:r>
              <a:rPr lang="en-GB" sz="1100" dirty="0"/>
              <a:t>Through our interviews with the over 30s and a day with the public protection committee we have spoken to over 55 adults. </a:t>
            </a:r>
            <a:endParaRPr lang="en-GB" sz="1100" dirty="0" smtClean="0"/>
          </a:p>
          <a:p>
            <a:endParaRPr lang="en-GB" sz="1100" dirty="0"/>
          </a:p>
          <a:p>
            <a:r>
              <a:rPr lang="en-GB" sz="1100" dirty="0"/>
              <a:t> Between the Surveys, the Youth Committee the Olive Tree and Focus Groups we have spoken to over 140 young people. </a:t>
            </a:r>
          </a:p>
        </p:txBody>
      </p:sp>
      <p:sp>
        <p:nvSpPr>
          <p:cNvPr id="4" name="Slide Number Placeholder 3"/>
          <p:cNvSpPr>
            <a:spLocks noGrp="1"/>
          </p:cNvSpPr>
          <p:nvPr>
            <p:ph type="sldNum" sz="quarter" idx="10"/>
          </p:nvPr>
        </p:nvSpPr>
        <p:spPr/>
        <p:txBody>
          <a:bodyPr/>
          <a:lstStyle/>
          <a:p>
            <a:fld id="{E8C40F3A-A1EA-4865-BDDB-40DCBDBD0B08}" type="slidenum">
              <a:rPr lang="en-GB" smtClean="0"/>
              <a:t>6</a:t>
            </a:fld>
            <a:endParaRPr lang="en-GB"/>
          </a:p>
        </p:txBody>
      </p:sp>
    </p:spTree>
    <p:extLst>
      <p:ext uri="{BB962C8B-B14F-4D97-AF65-F5344CB8AC3E}">
        <p14:creationId xmlns:p14="http://schemas.microsoft.com/office/powerpoint/2010/main" val="396624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older generations felt like they had so many options available to them growing up and that groups were cheaper and they had spaces that they could treat as their own. </a:t>
            </a:r>
            <a:endParaRPr lang="en-GB" dirty="0" smtClean="0"/>
          </a:p>
          <a:p>
            <a:endParaRPr lang="en-GB" dirty="0"/>
          </a:p>
          <a:p>
            <a:r>
              <a:rPr lang="en-GB" dirty="0"/>
              <a:t>49 places to meet from 7 people over 30. </a:t>
            </a:r>
            <a:endParaRPr lang="en-GB" dirty="0" smtClean="0"/>
          </a:p>
          <a:p>
            <a:endParaRPr lang="en-GB" dirty="0"/>
          </a:p>
          <a:p>
            <a:r>
              <a:rPr lang="en-GB" dirty="0"/>
              <a:t>28 under 25s focus group identified 17 places – use word cloud of places. </a:t>
            </a:r>
          </a:p>
          <a:p>
            <a:endParaRPr lang="en-GB" dirty="0"/>
          </a:p>
        </p:txBody>
      </p:sp>
      <p:sp>
        <p:nvSpPr>
          <p:cNvPr id="4" name="Slide Number Placeholder 3"/>
          <p:cNvSpPr>
            <a:spLocks noGrp="1"/>
          </p:cNvSpPr>
          <p:nvPr>
            <p:ph type="sldNum" sz="quarter" idx="10"/>
          </p:nvPr>
        </p:nvSpPr>
        <p:spPr/>
        <p:txBody>
          <a:bodyPr/>
          <a:lstStyle/>
          <a:p>
            <a:fld id="{E8C40F3A-A1EA-4865-BDDB-40DCBDBD0B08}" type="slidenum">
              <a:rPr lang="en-GB" smtClean="0"/>
              <a:t>7</a:t>
            </a:fld>
            <a:endParaRPr lang="en-GB"/>
          </a:p>
        </p:txBody>
      </p:sp>
    </p:spTree>
    <p:extLst>
      <p:ext uri="{BB962C8B-B14F-4D97-AF65-F5344CB8AC3E}">
        <p14:creationId xmlns:p14="http://schemas.microsoft.com/office/powerpoint/2010/main" val="2233310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Benefit to them and Shetland</a:t>
            </a:r>
            <a:r>
              <a:rPr lang="en-GB" dirty="0" smtClean="0"/>
              <a:t>;</a:t>
            </a:r>
          </a:p>
          <a:p>
            <a:endParaRPr lang="en-GB" dirty="0"/>
          </a:p>
          <a:p>
            <a:r>
              <a:rPr lang="en-GB" dirty="0"/>
              <a:t>– Identifying what a sense of ownership and belonging for young people can achieve. Independence, Confidence and self-esteem, forming relationships, growing up and fitting in, an opportunity to take a lead, improvement to physical health. </a:t>
            </a:r>
          </a:p>
        </p:txBody>
      </p:sp>
      <p:sp>
        <p:nvSpPr>
          <p:cNvPr id="4" name="Slide Number Placeholder 3"/>
          <p:cNvSpPr>
            <a:spLocks noGrp="1"/>
          </p:cNvSpPr>
          <p:nvPr>
            <p:ph type="sldNum" sz="quarter" idx="10"/>
          </p:nvPr>
        </p:nvSpPr>
        <p:spPr/>
        <p:txBody>
          <a:bodyPr/>
          <a:lstStyle/>
          <a:p>
            <a:fld id="{E8C40F3A-A1EA-4865-BDDB-40DCBDBD0B08}" type="slidenum">
              <a:rPr lang="en-GB" smtClean="0"/>
              <a:t>8</a:t>
            </a:fld>
            <a:endParaRPr lang="en-GB"/>
          </a:p>
        </p:txBody>
      </p:sp>
    </p:spTree>
    <p:extLst>
      <p:ext uri="{BB962C8B-B14F-4D97-AF65-F5344CB8AC3E}">
        <p14:creationId xmlns:p14="http://schemas.microsoft.com/office/powerpoint/2010/main" val="397303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Attitudes within the community that young people and adults have identified throughout our research have been very enlightening to us. Views such as young people living out with their means, young people are online too much or that adults don’t understand young people’s online community that they built throughout lockdown and before. There seems to be a lot of blame put on social media, one of our over 30s interviews said they felt that young people are not getting the same if much benefit at all with a lack of things on like they had and that it is largely to do with the whole social media thing. </a:t>
            </a:r>
            <a:endParaRPr lang="en-GB" sz="1100" dirty="0" smtClean="0"/>
          </a:p>
          <a:p>
            <a:endParaRPr lang="en-GB" sz="1100" dirty="0"/>
          </a:p>
          <a:p>
            <a:r>
              <a:rPr lang="en-GB" sz="1100" dirty="0"/>
              <a:t>Adults we spoke to could see that risk aversion is harming young people, they have no opportunities to experiment and that there is this stigma that kids blow it for themselves showing the judgements made on young people, we as a community give the impression to the young people that they aren’t allowed to fail. By not being given the opportunity to take risks.</a:t>
            </a:r>
          </a:p>
          <a:p>
            <a:r>
              <a:rPr lang="en-GB" sz="1100" dirty="0"/>
              <a:t> </a:t>
            </a:r>
            <a:endParaRPr lang="en-GB" dirty="0"/>
          </a:p>
        </p:txBody>
      </p:sp>
      <p:sp>
        <p:nvSpPr>
          <p:cNvPr id="4" name="Slide Number Placeholder 3"/>
          <p:cNvSpPr>
            <a:spLocks noGrp="1"/>
          </p:cNvSpPr>
          <p:nvPr>
            <p:ph type="sldNum" sz="quarter" idx="10"/>
          </p:nvPr>
        </p:nvSpPr>
        <p:spPr/>
        <p:txBody>
          <a:bodyPr/>
          <a:lstStyle/>
          <a:p>
            <a:fld id="{E8C40F3A-A1EA-4865-BDDB-40DCBDBD0B08}" type="slidenum">
              <a:rPr lang="en-GB" smtClean="0"/>
              <a:t>9</a:t>
            </a:fld>
            <a:endParaRPr lang="en-GB"/>
          </a:p>
        </p:txBody>
      </p:sp>
    </p:spTree>
    <p:extLst>
      <p:ext uri="{BB962C8B-B14F-4D97-AF65-F5344CB8AC3E}">
        <p14:creationId xmlns:p14="http://schemas.microsoft.com/office/powerpoint/2010/main" val="2095560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4224270"/>
            <a:ext cx="12192000" cy="263373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838200" y="4551097"/>
            <a:ext cx="10515600" cy="1980076"/>
          </a:xfrm>
        </p:spPr>
        <p:txBody>
          <a:bodyPr anchor="ctr"/>
          <a:lstStyle>
            <a:lvl1pPr algn="ctr">
              <a:defRPr sz="6000">
                <a:solidFill>
                  <a:schemeClr val="bg1"/>
                </a:solidFill>
              </a:defRPr>
            </a:lvl1pPr>
          </a:lstStyle>
          <a:p>
            <a:r>
              <a:rPr lang="en-US" dirty="0" smtClean="0"/>
              <a:t>Click to edit Master title style</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364" y="277438"/>
            <a:ext cx="6249272" cy="3620005"/>
          </a:xfrm>
          <a:prstGeom prst="rect">
            <a:avLst/>
          </a:prstGeom>
        </p:spPr>
      </p:pic>
    </p:spTree>
    <p:extLst>
      <p:ext uri="{BB962C8B-B14F-4D97-AF65-F5344CB8AC3E}">
        <p14:creationId xmlns:p14="http://schemas.microsoft.com/office/powerpoint/2010/main" val="326852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1FB507A-65FA-4BD1-897D-7A5C00ADE0AC}" type="datetimeFigureOut">
              <a:rPr lang="en-GB" smtClean="0"/>
              <a:t>10/01/2023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09EBC87-085C-4176-BB00-E7FD89B6658D}" type="slidenum">
              <a:rPr lang="en-GB" smtClean="0"/>
              <a:t>‹#›</a:t>
            </a:fld>
            <a:endParaRPr lang="en-GB"/>
          </a:p>
        </p:txBody>
      </p:sp>
    </p:spTree>
    <p:extLst>
      <p:ext uri="{BB962C8B-B14F-4D97-AF65-F5344CB8AC3E}">
        <p14:creationId xmlns:p14="http://schemas.microsoft.com/office/powerpoint/2010/main" val="335798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1FB507A-65FA-4BD1-897D-7A5C00ADE0AC}" type="datetimeFigureOut">
              <a:rPr lang="en-GB" smtClean="0"/>
              <a:t>10/01/2023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09EBC87-085C-4176-BB00-E7FD89B6658D}" type="slidenum">
              <a:rPr lang="en-GB" smtClean="0"/>
              <a:t>‹#›</a:t>
            </a:fld>
            <a:endParaRPr lang="en-GB"/>
          </a:p>
        </p:txBody>
      </p:sp>
    </p:spTree>
    <p:extLst>
      <p:ext uri="{BB962C8B-B14F-4D97-AF65-F5344CB8AC3E}">
        <p14:creationId xmlns:p14="http://schemas.microsoft.com/office/powerpoint/2010/main" val="282032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33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1FB507A-65FA-4BD1-897D-7A5C00ADE0AC}" type="datetimeFigureOut">
              <a:rPr lang="en-GB" smtClean="0"/>
              <a:t>10/01/2023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09EBC87-085C-4176-BB00-E7FD89B6658D}" type="slidenum">
              <a:rPr lang="en-GB" smtClean="0"/>
              <a:t>‹#›</a:t>
            </a:fld>
            <a:endParaRPr lang="en-GB"/>
          </a:p>
        </p:txBody>
      </p:sp>
    </p:spTree>
    <p:extLst>
      <p:ext uri="{BB962C8B-B14F-4D97-AF65-F5344CB8AC3E}">
        <p14:creationId xmlns:p14="http://schemas.microsoft.com/office/powerpoint/2010/main" val="208785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1FB507A-65FA-4BD1-897D-7A5C00ADE0AC}" type="datetimeFigureOut">
              <a:rPr lang="en-GB" smtClean="0"/>
              <a:t>10/01/2023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09EBC87-085C-4176-BB00-E7FD89B6658D}" type="slidenum">
              <a:rPr lang="en-GB" smtClean="0"/>
              <a:t>‹#›</a:t>
            </a:fld>
            <a:endParaRPr lang="en-GB"/>
          </a:p>
        </p:txBody>
      </p:sp>
    </p:spTree>
    <p:extLst>
      <p:ext uri="{BB962C8B-B14F-4D97-AF65-F5344CB8AC3E}">
        <p14:creationId xmlns:p14="http://schemas.microsoft.com/office/powerpoint/2010/main" val="210419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1FB507A-65FA-4BD1-897D-7A5C00ADE0AC}" type="datetimeFigureOut">
              <a:rPr lang="en-GB" smtClean="0"/>
              <a:t>10/01/2023</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09EBC87-085C-4176-BB00-E7FD89B6658D}" type="slidenum">
              <a:rPr lang="en-GB" smtClean="0"/>
              <a:t>‹#›</a:t>
            </a:fld>
            <a:endParaRPr lang="en-GB"/>
          </a:p>
        </p:txBody>
      </p:sp>
    </p:spTree>
    <p:extLst>
      <p:ext uri="{BB962C8B-B14F-4D97-AF65-F5344CB8AC3E}">
        <p14:creationId xmlns:p14="http://schemas.microsoft.com/office/powerpoint/2010/main" val="251795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1FB507A-65FA-4BD1-897D-7A5C00ADE0AC}" type="datetimeFigureOut">
              <a:rPr lang="en-GB" smtClean="0"/>
              <a:t>10/01/2023</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09EBC87-085C-4176-BB00-E7FD89B6658D}" type="slidenum">
              <a:rPr lang="en-GB" smtClean="0"/>
              <a:t>‹#›</a:t>
            </a:fld>
            <a:endParaRPr lang="en-GB"/>
          </a:p>
        </p:txBody>
      </p:sp>
    </p:spTree>
    <p:extLst>
      <p:ext uri="{BB962C8B-B14F-4D97-AF65-F5344CB8AC3E}">
        <p14:creationId xmlns:p14="http://schemas.microsoft.com/office/powerpoint/2010/main" val="278767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1FB507A-65FA-4BD1-897D-7A5C00ADE0AC}" type="datetimeFigureOut">
              <a:rPr lang="en-GB" smtClean="0"/>
              <a:t>10/01/2023</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09EBC87-085C-4176-BB00-E7FD89B6658D}" type="slidenum">
              <a:rPr lang="en-GB" smtClean="0"/>
              <a:t>‹#›</a:t>
            </a:fld>
            <a:endParaRPr lang="en-GB"/>
          </a:p>
        </p:txBody>
      </p:sp>
    </p:spTree>
    <p:extLst>
      <p:ext uri="{BB962C8B-B14F-4D97-AF65-F5344CB8AC3E}">
        <p14:creationId xmlns:p14="http://schemas.microsoft.com/office/powerpoint/2010/main" val="368731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1FB507A-65FA-4BD1-897D-7A5C00ADE0AC}" type="datetimeFigureOut">
              <a:rPr lang="en-GB" smtClean="0"/>
              <a:t>10/01/2023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09EBC87-085C-4176-BB00-E7FD89B6658D}" type="slidenum">
              <a:rPr lang="en-GB" smtClean="0"/>
              <a:t>‹#›</a:t>
            </a:fld>
            <a:endParaRPr lang="en-GB"/>
          </a:p>
        </p:txBody>
      </p:sp>
    </p:spTree>
    <p:extLst>
      <p:ext uri="{BB962C8B-B14F-4D97-AF65-F5344CB8AC3E}">
        <p14:creationId xmlns:p14="http://schemas.microsoft.com/office/powerpoint/2010/main" val="339631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5087155"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a:xfrm>
            <a:off x="283336" y="496399"/>
            <a:ext cx="4559120" cy="1371038"/>
          </a:xfrm>
        </p:spPr>
        <p:txBody>
          <a:bodyPr anchor="b"/>
          <a:lstStyle>
            <a:lvl1pPr>
              <a:defRPr sz="3200">
                <a:solidFill>
                  <a:schemeClr val="bg1"/>
                </a:solidFill>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5087155" y="0"/>
            <a:ext cx="7104845"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83336" y="2150772"/>
            <a:ext cx="4559120" cy="4481848"/>
          </a:xfrm>
        </p:spPr>
        <p:txBody>
          <a:bodyPr/>
          <a:lstStyle>
            <a:lvl1pPr marL="285750" indent="-285750">
              <a:buClr>
                <a:schemeClr val="bg1"/>
              </a:buClr>
              <a:buFont typeface="Arial" panose="020B0604020202020204" pitchFamily="34" charset="0"/>
              <a:buChar char="•"/>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Tree>
    <p:extLst>
      <p:ext uri="{BB962C8B-B14F-4D97-AF65-F5344CB8AC3E}">
        <p14:creationId xmlns:p14="http://schemas.microsoft.com/office/powerpoint/2010/main" val="351791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7426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49152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26537D"/>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OPEN SPACE </a:t>
            </a:r>
            <a:endParaRPr lang="en-GB" dirty="0"/>
          </a:p>
        </p:txBody>
      </p:sp>
    </p:spTree>
    <p:extLst>
      <p:ext uri="{BB962C8B-B14F-4D97-AF65-F5344CB8AC3E}">
        <p14:creationId xmlns:p14="http://schemas.microsoft.com/office/powerpoint/2010/main" val="236802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Experience of under 25s</a:t>
            </a:r>
            <a:endParaRPr lang="en-GB" dirty="0"/>
          </a:p>
        </p:txBody>
      </p:sp>
      <p:pic>
        <p:nvPicPr>
          <p:cNvPr id="5" name="Picture Placeholder 4"/>
          <p:cNvPicPr>
            <a:picLocks noGrp="1" noChangeAspect="1"/>
          </p:cNvPicPr>
          <p:nvPr>
            <p:ph type="pic" idx="1"/>
          </p:nvPr>
        </p:nvPicPr>
        <p:blipFill rotWithShape="1">
          <a:blip r:embed="rId3"/>
          <a:srcRect l="28232" t="30785" r="31975" b="24313"/>
          <a:stretch/>
        </p:blipFill>
        <p:spPr>
          <a:xfrm>
            <a:off x="5213233" y="1247005"/>
            <a:ext cx="6861201" cy="4352397"/>
          </a:xfrm>
          <a:prstGeom prst="rect">
            <a:avLst/>
          </a:prstGeom>
        </p:spPr>
      </p:pic>
      <p:sp>
        <p:nvSpPr>
          <p:cNvPr id="4" name="Text Placeholder 3"/>
          <p:cNvSpPr>
            <a:spLocks noGrp="1"/>
          </p:cNvSpPr>
          <p:nvPr>
            <p:ph type="body" sz="half" idx="2"/>
          </p:nvPr>
        </p:nvSpPr>
        <p:spPr/>
        <p:txBody>
          <a:bodyPr/>
          <a:lstStyle/>
          <a:p>
            <a:r>
              <a:rPr lang="en-GB" dirty="0" smtClean="0"/>
              <a:t>Kicked out</a:t>
            </a:r>
          </a:p>
          <a:p>
            <a:r>
              <a:rPr lang="en-GB" dirty="0" smtClean="0"/>
              <a:t>Unaffordable/ high cost</a:t>
            </a:r>
          </a:p>
          <a:p>
            <a:r>
              <a:rPr lang="en-GB" dirty="0" smtClean="0"/>
              <a:t>Judged</a:t>
            </a:r>
          </a:p>
          <a:p>
            <a:r>
              <a:rPr lang="en-GB" dirty="0" smtClean="0"/>
              <a:t>Unwelcome</a:t>
            </a:r>
          </a:p>
          <a:p>
            <a:r>
              <a:rPr lang="en-GB" dirty="0" smtClean="0"/>
              <a:t>Lonely</a:t>
            </a:r>
          </a:p>
          <a:p>
            <a:r>
              <a:rPr lang="en-GB" dirty="0" smtClean="0"/>
              <a:t>Bored</a:t>
            </a:r>
          </a:p>
          <a:p>
            <a:r>
              <a:rPr lang="en-GB" dirty="0" smtClean="0"/>
              <a:t>Unfriendly staff</a:t>
            </a:r>
          </a:p>
          <a:p>
            <a:r>
              <a:rPr lang="en-GB" dirty="0" smtClean="0"/>
              <a:t>Inaccessibility </a:t>
            </a:r>
          </a:p>
          <a:p>
            <a:endParaRPr lang="en-GB" dirty="0"/>
          </a:p>
        </p:txBody>
      </p:sp>
    </p:spTree>
    <p:extLst>
      <p:ext uri="{BB962C8B-B14F-4D97-AF65-F5344CB8AC3E}">
        <p14:creationId xmlns:p14="http://schemas.microsoft.com/office/powerpoint/2010/main" val="1869793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a:t>
            </a:r>
            <a:endParaRPr lang="en-GB" dirty="0"/>
          </a:p>
        </p:txBody>
      </p:sp>
      <p:pic>
        <p:nvPicPr>
          <p:cNvPr id="5" name="Picture Placeholder 4"/>
          <p:cNvPicPr>
            <a:picLocks noGrp="1" noChangeAspect="1"/>
          </p:cNvPicPr>
          <p:nvPr>
            <p:ph type="pic" idx="1"/>
          </p:nvPr>
        </p:nvPicPr>
        <p:blipFill rotWithShape="1">
          <a:blip r:embed="rId3"/>
          <a:srcRect l="29904" t="18286" r="21905" b="45143"/>
          <a:stretch/>
        </p:blipFill>
        <p:spPr>
          <a:xfrm>
            <a:off x="5512526" y="274320"/>
            <a:ext cx="5878286" cy="2508069"/>
          </a:xfrm>
          <a:prstGeom prst="rect">
            <a:avLst/>
          </a:prstGeom>
        </p:spPr>
      </p:pic>
      <p:sp>
        <p:nvSpPr>
          <p:cNvPr id="4" name="Text Placeholder 3"/>
          <p:cNvSpPr>
            <a:spLocks noGrp="1"/>
          </p:cNvSpPr>
          <p:nvPr>
            <p:ph type="body" sz="half" idx="2"/>
          </p:nvPr>
        </p:nvSpPr>
        <p:spPr/>
        <p:txBody>
          <a:bodyPr/>
          <a:lstStyle/>
          <a:p>
            <a:r>
              <a:rPr lang="en-GB" dirty="0" smtClean="0"/>
              <a:t>Feel excluded and judged</a:t>
            </a:r>
          </a:p>
          <a:p>
            <a:r>
              <a:rPr lang="en-GB" dirty="0" smtClean="0"/>
              <a:t>Feel unsafe</a:t>
            </a:r>
          </a:p>
          <a:p>
            <a:r>
              <a:rPr lang="en-GB" dirty="0" smtClean="0"/>
              <a:t>Harrowing to be thrown out</a:t>
            </a:r>
          </a:p>
          <a:p>
            <a:r>
              <a:rPr lang="en-GB" dirty="0" smtClean="0"/>
              <a:t>Not connected to community</a:t>
            </a:r>
          </a:p>
          <a:p>
            <a:r>
              <a:rPr lang="en-GB" dirty="0" smtClean="0"/>
              <a:t>Isolated / not fitting in</a:t>
            </a:r>
            <a:endParaRPr lang="en-GB" dirty="0"/>
          </a:p>
        </p:txBody>
      </p:sp>
      <p:pic>
        <p:nvPicPr>
          <p:cNvPr id="6" name="Picture 5"/>
          <p:cNvPicPr>
            <a:picLocks noChangeAspect="1"/>
          </p:cNvPicPr>
          <p:nvPr/>
        </p:nvPicPr>
        <p:blipFill rotWithShape="1">
          <a:blip r:embed="rId4"/>
          <a:srcRect l="29452" t="23715" r="21554" b="38249"/>
          <a:stretch/>
        </p:blipFill>
        <p:spPr>
          <a:xfrm>
            <a:off x="5512526" y="2821026"/>
            <a:ext cx="5878286" cy="2565718"/>
          </a:xfrm>
          <a:prstGeom prst="rect">
            <a:avLst/>
          </a:prstGeom>
        </p:spPr>
      </p:pic>
      <p:pic>
        <p:nvPicPr>
          <p:cNvPr id="7" name="Picture 6"/>
          <p:cNvPicPr>
            <a:picLocks noChangeAspect="1"/>
          </p:cNvPicPr>
          <p:nvPr/>
        </p:nvPicPr>
        <p:blipFill rotWithShape="1">
          <a:blip r:embed="rId5"/>
          <a:srcRect l="30456" t="25625" r="23964" b="57232"/>
          <a:stretch/>
        </p:blipFill>
        <p:spPr>
          <a:xfrm>
            <a:off x="5512526" y="5185954"/>
            <a:ext cx="5930537" cy="1254035"/>
          </a:xfrm>
          <a:prstGeom prst="rect">
            <a:avLst/>
          </a:prstGeom>
        </p:spPr>
      </p:pic>
    </p:spTree>
    <p:extLst>
      <p:ext uri="{BB962C8B-B14F-4D97-AF65-F5344CB8AC3E}">
        <p14:creationId xmlns:p14="http://schemas.microsoft.com/office/powerpoint/2010/main" val="2414609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Ownership of a space for young people</a:t>
            </a:r>
            <a:endParaRPr lang="en-GB" dirty="0"/>
          </a:p>
        </p:txBody>
      </p:sp>
      <p:sp>
        <p:nvSpPr>
          <p:cNvPr id="4" name="Text Placeholder 3"/>
          <p:cNvSpPr>
            <a:spLocks noGrp="1"/>
          </p:cNvSpPr>
          <p:nvPr>
            <p:ph type="body" sz="half" idx="2"/>
          </p:nvPr>
        </p:nvSpPr>
        <p:spPr/>
        <p:txBody>
          <a:bodyPr/>
          <a:lstStyle/>
          <a:p>
            <a:r>
              <a:rPr lang="en-GB" dirty="0" smtClean="0"/>
              <a:t>Young people led</a:t>
            </a:r>
          </a:p>
          <a:p>
            <a:r>
              <a:rPr lang="en-GB" dirty="0" smtClean="0"/>
              <a:t>Cost price</a:t>
            </a:r>
          </a:p>
          <a:p>
            <a:r>
              <a:rPr lang="en-GB" dirty="0" smtClean="0"/>
              <a:t>Comfortable</a:t>
            </a:r>
          </a:p>
          <a:p>
            <a:r>
              <a:rPr lang="en-GB" dirty="0" smtClean="0"/>
              <a:t>Safe</a:t>
            </a:r>
          </a:p>
          <a:p>
            <a:r>
              <a:rPr lang="en-GB" dirty="0" smtClean="0"/>
              <a:t>Warm</a:t>
            </a:r>
          </a:p>
          <a:p>
            <a:r>
              <a:rPr lang="en-GB" dirty="0" smtClean="0"/>
              <a:t>Welcoming </a:t>
            </a:r>
          </a:p>
        </p:txBody>
      </p:sp>
      <p:pic>
        <p:nvPicPr>
          <p:cNvPr id="6" name="Picture 5"/>
          <p:cNvPicPr>
            <a:picLocks noChangeAspect="1"/>
          </p:cNvPicPr>
          <p:nvPr/>
        </p:nvPicPr>
        <p:blipFill rotWithShape="1">
          <a:blip r:embed="rId3"/>
          <a:srcRect l="23328" t="15501" r="23863" b="16285"/>
          <a:stretch/>
        </p:blipFill>
        <p:spPr>
          <a:xfrm>
            <a:off x="5225508" y="267144"/>
            <a:ext cx="4866390" cy="3534147"/>
          </a:xfrm>
          <a:prstGeom prst="rect">
            <a:avLst/>
          </a:prstGeom>
        </p:spPr>
      </p:pic>
      <p:pic>
        <p:nvPicPr>
          <p:cNvPr id="5" name="Picture Placeholder 4"/>
          <p:cNvPicPr>
            <a:picLocks noGrp="1" noChangeAspect="1"/>
          </p:cNvPicPr>
          <p:nvPr>
            <p:ph type="pic" idx="1"/>
          </p:nvPr>
        </p:nvPicPr>
        <p:blipFill rotWithShape="1">
          <a:blip r:embed="rId4"/>
          <a:srcRect l="33853" t="20195" r="37047" b="19609"/>
          <a:stretch/>
        </p:blipFill>
        <p:spPr>
          <a:xfrm>
            <a:off x="8236294" y="2351315"/>
            <a:ext cx="3681644" cy="4281306"/>
          </a:xfrm>
          <a:prstGeom prst="rect">
            <a:avLst/>
          </a:prstGeom>
        </p:spPr>
      </p:pic>
    </p:spTree>
    <p:extLst>
      <p:ext uri="{BB962C8B-B14F-4D97-AF65-F5344CB8AC3E}">
        <p14:creationId xmlns:p14="http://schemas.microsoft.com/office/powerpoint/2010/main" val="153586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a:t>
            </a:r>
            <a:endParaRPr lang="en-GB" dirty="0"/>
          </a:p>
        </p:txBody>
      </p:sp>
      <p:pic>
        <p:nvPicPr>
          <p:cNvPr id="5" name="Picture Placeholder 4"/>
          <p:cNvPicPr>
            <a:picLocks noGrp="1" noChangeAspect="1"/>
          </p:cNvPicPr>
          <p:nvPr>
            <p:ph type="pic" idx="1"/>
          </p:nvPr>
        </p:nvPicPr>
        <p:blipFill rotWithShape="1">
          <a:blip r:embed="rId3"/>
          <a:srcRect l="28232" t="34706" r="31425" b="20588"/>
          <a:stretch/>
        </p:blipFill>
        <p:spPr>
          <a:xfrm>
            <a:off x="5213234" y="1234326"/>
            <a:ext cx="6867636" cy="4278200"/>
          </a:xfrm>
          <a:prstGeom prst="rect">
            <a:avLst/>
          </a:prstGeom>
        </p:spPr>
      </p:pic>
      <p:sp>
        <p:nvSpPr>
          <p:cNvPr id="4" name="Text Placeholder 3"/>
          <p:cNvSpPr>
            <a:spLocks noGrp="1"/>
          </p:cNvSpPr>
          <p:nvPr>
            <p:ph type="body" sz="half" idx="2"/>
          </p:nvPr>
        </p:nvSpPr>
        <p:spPr/>
        <p:txBody>
          <a:bodyPr/>
          <a:lstStyle/>
          <a:p>
            <a:r>
              <a:rPr lang="en-GB" dirty="0" smtClean="0"/>
              <a:t>We can show we can do it</a:t>
            </a:r>
          </a:p>
          <a:p>
            <a:r>
              <a:rPr lang="en-GB" dirty="0" smtClean="0"/>
              <a:t>Mental health benefits </a:t>
            </a:r>
          </a:p>
          <a:p>
            <a:r>
              <a:rPr lang="en-GB" dirty="0" smtClean="0"/>
              <a:t>Life skills</a:t>
            </a:r>
          </a:p>
          <a:p>
            <a:r>
              <a:rPr lang="en-GB" dirty="0" smtClean="0"/>
              <a:t>Happier</a:t>
            </a:r>
          </a:p>
          <a:p>
            <a:r>
              <a:rPr lang="en-GB" smtClean="0"/>
              <a:t>Confidence</a:t>
            </a:r>
          </a:p>
          <a:p>
            <a:endParaRPr lang="en-GB" dirty="0"/>
          </a:p>
        </p:txBody>
      </p:sp>
    </p:spTree>
    <p:extLst>
      <p:ext uri="{BB962C8B-B14F-4D97-AF65-F5344CB8AC3E}">
        <p14:creationId xmlns:p14="http://schemas.microsoft.com/office/powerpoint/2010/main" val="1618611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4" name="Text Placeholder 3"/>
          <p:cNvSpPr>
            <a:spLocks noGrp="1"/>
          </p:cNvSpPr>
          <p:nvPr>
            <p:ph type="body" sz="half" idx="2"/>
          </p:nvPr>
        </p:nvSpPr>
        <p:spPr/>
        <p:txBody>
          <a:bodyPr/>
          <a:lstStyle/>
          <a:p>
            <a:endParaRPr lang="en-GB" dirty="0"/>
          </a:p>
        </p:txBody>
      </p:sp>
      <p:pic>
        <p:nvPicPr>
          <p:cNvPr id="7" name="Picture Placeholder 6"/>
          <p:cNvPicPr>
            <a:picLocks noGrp="1" noChangeAspect="1"/>
          </p:cNvPicPr>
          <p:nvPr>
            <p:ph type="pic" idx="1"/>
          </p:nvPr>
        </p:nvPicPr>
        <p:blipFill rotWithShape="1">
          <a:blip r:embed="rId3"/>
          <a:srcRect l="9876" t="19238" r="46751" b="26476"/>
          <a:stretch/>
        </p:blipFill>
        <p:spPr>
          <a:xfrm>
            <a:off x="5243594" y="862149"/>
            <a:ext cx="6682796" cy="4702628"/>
          </a:xfrm>
          <a:prstGeom prst="rect">
            <a:avLst/>
          </a:prstGeom>
        </p:spPr>
      </p:pic>
    </p:spTree>
    <p:extLst>
      <p:ext uri="{BB962C8B-B14F-4D97-AF65-F5344CB8AC3E}">
        <p14:creationId xmlns:p14="http://schemas.microsoft.com/office/powerpoint/2010/main" val="149988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Shannon Boston &amp; </a:t>
            </a:r>
            <a:br>
              <a:rPr lang="en-GB" dirty="0" smtClean="0"/>
            </a:br>
            <a:r>
              <a:rPr lang="en-GB" dirty="0" smtClean="0"/>
              <a:t>Akira Foster</a:t>
            </a:r>
            <a:endParaRPr lang="en-GB" dirty="0"/>
          </a:p>
        </p:txBody>
      </p:sp>
      <p:pic>
        <p:nvPicPr>
          <p:cNvPr id="5" name="Picture Placeholder 4"/>
          <p:cNvPicPr>
            <a:picLocks noGrp="1" noChangeAspect="1"/>
          </p:cNvPicPr>
          <p:nvPr>
            <p:ph type="pic" idx="1"/>
          </p:nvPr>
        </p:nvPicPr>
        <p:blipFill rotWithShape="1">
          <a:blip r:embed="rId3"/>
          <a:srcRect l="27790" t="11569" r="32197" b="9804"/>
          <a:stretch/>
        </p:blipFill>
        <p:spPr>
          <a:xfrm>
            <a:off x="5721149" y="210704"/>
            <a:ext cx="5813354" cy="6421916"/>
          </a:xfrm>
          <a:prstGeom prst="rect">
            <a:avLst/>
          </a:prstGeom>
        </p:spPr>
      </p:pic>
      <p:sp>
        <p:nvSpPr>
          <p:cNvPr id="4" name="Text Placeholder 3"/>
          <p:cNvSpPr>
            <a:spLocks noGrp="1"/>
          </p:cNvSpPr>
          <p:nvPr>
            <p:ph type="body" sz="half" idx="2"/>
          </p:nvPr>
        </p:nvSpPr>
        <p:spPr/>
        <p:txBody>
          <a:bodyPr/>
          <a:lstStyle/>
          <a:p>
            <a:r>
              <a:rPr lang="en-GB" dirty="0" smtClean="0"/>
              <a:t>OPEN is youth led and invests in peer education and research with young people</a:t>
            </a:r>
          </a:p>
          <a:p>
            <a:r>
              <a:rPr lang="en-GB" dirty="0" smtClean="0"/>
              <a:t>We are Peer researchers employed for 9 months</a:t>
            </a:r>
          </a:p>
          <a:p>
            <a:r>
              <a:rPr lang="en-GB" dirty="0" smtClean="0"/>
              <a:t>The</a:t>
            </a:r>
            <a:r>
              <a:rPr lang="en-GB" dirty="0"/>
              <a:t> Ideas Fund is a grants programme run by the British Science Association and funded by </a:t>
            </a:r>
            <a:r>
              <a:rPr lang="en-GB" smtClean="0"/>
              <a:t>Wellcome</a:t>
            </a:r>
            <a:endParaRPr lang="en-GB" dirty="0" smtClean="0"/>
          </a:p>
          <a:p>
            <a:r>
              <a:rPr lang="en-GB" dirty="0" smtClean="0"/>
              <a:t>Youth committee run by young people</a:t>
            </a:r>
          </a:p>
          <a:p>
            <a:r>
              <a:rPr lang="en-GB" dirty="0" smtClean="0"/>
              <a:t>Da Café set up</a:t>
            </a:r>
            <a:endParaRPr lang="en-GB" dirty="0"/>
          </a:p>
        </p:txBody>
      </p:sp>
      <p:sp>
        <p:nvSpPr>
          <p:cNvPr id="6" name="TextBox 5"/>
          <p:cNvSpPr txBox="1"/>
          <p:nvPr/>
        </p:nvSpPr>
        <p:spPr>
          <a:xfrm>
            <a:off x="7733212" y="367469"/>
            <a:ext cx="1136468" cy="1200329"/>
          </a:xfrm>
          <a:prstGeom prst="rect">
            <a:avLst/>
          </a:prstGeom>
          <a:solidFill>
            <a:schemeClr val="bg1"/>
          </a:solidFill>
          <a:effectLst>
            <a:softEdge rad="12700"/>
          </a:effectLst>
        </p:spPr>
        <p:txBody>
          <a:bodyPr wrap="square" rtlCol="0">
            <a:spAutoFit/>
          </a:bodyPr>
          <a:lstStyle/>
          <a:p>
            <a:r>
              <a:rPr lang="en-GB" dirty="0" smtClean="0"/>
              <a:t>&lt;Akira </a:t>
            </a:r>
          </a:p>
          <a:p>
            <a:r>
              <a:rPr lang="en-GB" dirty="0" smtClean="0"/>
              <a:t>&amp; Shannon&gt;</a:t>
            </a:r>
          </a:p>
          <a:p>
            <a:endParaRPr lang="en-GB" dirty="0"/>
          </a:p>
        </p:txBody>
      </p:sp>
    </p:spTree>
    <p:extLst>
      <p:ext uri="{BB962C8B-B14F-4D97-AF65-F5344CB8AC3E}">
        <p14:creationId xmlns:p14="http://schemas.microsoft.com/office/powerpoint/2010/main" val="226473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Our Origins</a:t>
            </a:r>
            <a:endParaRPr lang="en-GB" dirty="0"/>
          </a:p>
        </p:txBody>
      </p:sp>
      <p:sp>
        <p:nvSpPr>
          <p:cNvPr id="4" name="Text Placeholder 3"/>
          <p:cNvSpPr>
            <a:spLocks noGrp="1"/>
          </p:cNvSpPr>
          <p:nvPr>
            <p:ph type="body" sz="half" idx="2"/>
          </p:nvPr>
        </p:nvSpPr>
        <p:spPr/>
        <p:txBody>
          <a:bodyPr/>
          <a:lstStyle/>
          <a:p>
            <a:r>
              <a:rPr lang="en-GB" dirty="0" smtClean="0"/>
              <a:t>Origins</a:t>
            </a:r>
          </a:p>
          <a:p>
            <a:r>
              <a:rPr lang="en-GB" dirty="0" smtClean="0"/>
              <a:t>Places are inaccessible and discriminatory </a:t>
            </a:r>
          </a:p>
          <a:p>
            <a:r>
              <a:rPr lang="en-GB" dirty="0" smtClean="0"/>
              <a:t>There is no action</a:t>
            </a:r>
          </a:p>
          <a:p>
            <a:r>
              <a:rPr lang="en-GB" dirty="0"/>
              <a:t>Working with </a:t>
            </a:r>
            <a:r>
              <a:rPr lang="en-GB" dirty="0" smtClean="0"/>
              <a:t>researchers</a:t>
            </a:r>
            <a:endParaRPr lang="en-GB" dirty="0"/>
          </a:p>
        </p:txBody>
      </p:sp>
      <p:pic>
        <p:nvPicPr>
          <p:cNvPr id="7" name="Picture Placeholder 6"/>
          <p:cNvPicPr>
            <a:picLocks noGrp="1" noChangeAspect="1"/>
          </p:cNvPicPr>
          <p:nvPr>
            <p:ph type="pic" idx="1"/>
          </p:nvPr>
        </p:nvPicPr>
        <p:blipFill rotWithShape="1">
          <a:blip r:embed="rId3"/>
          <a:srcRect l="28341" t="33333" r="32197" b="22157"/>
          <a:stretch/>
        </p:blipFill>
        <p:spPr>
          <a:xfrm>
            <a:off x="5213616" y="1273898"/>
            <a:ext cx="6817275" cy="4322685"/>
          </a:xfrm>
          <a:prstGeom prst="rect">
            <a:avLst/>
          </a:prstGeom>
        </p:spPr>
      </p:pic>
    </p:spTree>
    <p:extLst>
      <p:ext uri="{BB962C8B-B14F-4D97-AF65-F5344CB8AC3E}">
        <p14:creationId xmlns:p14="http://schemas.microsoft.com/office/powerpoint/2010/main" val="3177049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Our Achievements</a:t>
            </a:r>
            <a:endParaRPr lang="en-GB" dirty="0"/>
          </a:p>
        </p:txBody>
      </p:sp>
      <p:sp>
        <p:nvSpPr>
          <p:cNvPr id="4" name="Text Placeholder 3"/>
          <p:cNvSpPr>
            <a:spLocks noGrp="1"/>
          </p:cNvSpPr>
          <p:nvPr>
            <p:ph type="body" sz="half" idx="2"/>
          </p:nvPr>
        </p:nvSpPr>
        <p:spPr/>
        <p:txBody>
          <a:bodyPr/>
          <a:lstStyle/>
          <a:p>
            <a:r>
              <a:rPr lang="en-GB" dirty="0" smtClean="0"/>
              <a:t>Empowering young people</a:t>
            </a:r>
          </a:p>
          <a:p>
            <a:r>
              <a:rPr lang="en-GB" dirty="0" smtClean="0"/>
              <a:t>Listening and getting to know young people</a:t>
            </a:r>
          </a:p>
          <a:p>
            <a:r>
              <a:rPr lang="en-GB" dirty="0" smtClean="0"/>
              <a:t>Challenging professionals and community attitudes e.g. Bressay ferry</a:t>
            </a:r>
          </a:p>
          <a:p>
            <a:r>
              <a:rPr lang="en-GB" dirty="0" smtClean="0"/>
              <a:t>Being listened to</a:t>
            </a:r>
          </a:p>
          <a:p>
            <a:r>
              <a:rPr lang="en-GB" dirty="0" smtClean="0"/>
              <a:t>Engaging young people</a:t>
            </a:r>
            <a:endParaRPr lang="en-GB" dirty="0"/>
          </a:p>
        </p:txBody>
      </p:sp>
      <p:pic>
        <p:nvPicPr>
          <p:cNvPr id="7" name="Picture Placeholder 6"/>
          <p:cNvPicPr>
            <a:picLocks noGrp="1" noChangeAspect="1"/>
          </p:cNvPicPr>
          <p:nvPr>
            <p:ph type="pic" idx="1"/>
          </p:nvPr>
        </p:nvPicPr>
        <p:blipFill rotWithShape="1">
          <a:blip r:embed="rId3"/>
          <a:srcRect l="18246" t="22285" r="28495" b="13904"/>
          <a:stretch/>
        </p:blipFill>
        <p:spPr>
          <a:xfrm>
            <a:off x="5223532" y="888273"/>
            <a:ext cx="6768169" cy="4558938"/>
          </a:xfrm>
          <a:prstGeom prst="rect">
            <a:avLst/>
          </a:prstGeom>
        </p:spPr>
      </p:pic>
    </p:spTree>
    <p:extLst>
      <p:ext uri="{BB962C8B-B14F-4D97-AF65-F5344CB8AC3E}">
        <p14:creationId xmlns:p14="http://schemas.microsoft.com/office/powerpoint/2010/main" val="1027509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Core Questions</a:t>
            </a:r>
            <a:endParaRPr lang="en-GB" dirty="0"/>
          </a:p>
        </p:txBody>
      </p:sp>
      <p:sp>
        <p:nvSpPr>
          <p:cNvPr id="4" name="Text Placeholder 3"/>
          <p:cNvSpPr>
            <a:spLocks noGrp="1"/>
          </p:cNvSpPr>
          <p:nvPr>
            <p:ph type="body" sz="half" idx="2"/>
          </p:nvPr>
        </p:nvSpPr>
        <p:spPr/>
        <p:txBody>
          <a:bodyPr/>
          <a:lstStyle/>
          <a:p>
            <a:r>
              <a:rPr lang="en-GB" dirty="0" smtClean="0"/>
              <a:t>What is missing</a:t>
            </a:r>
          </a:p>
          <a:p>
            <a:r>
              <a:rPr lang="en-GB" dirty="0" smtClean="0"/>
              <a:t>Impact for community</a:t>
            </a:r>
          </a:p>
          <a:p>
            <a:r>
              <a:rPr lang="en-GB" dirty="0" smtClean="0"/>
              <a:t>What is needed</a:t>
            </a:r>
          </a:p>
        </p:txBody>
      </p:sp>
      <p:pic>
        <p:nvPicPr>
          <p:cNvPr id="9" name="Picture Placeholder 8"/>
          <p:cNvPicPr>
            <a:picLocks noGrp="1" noChangeAspect="1"/>
          </p:cNvPicPr>
          <p:nvPr>
            <p:ph type="pic" idx="1"/>
          </p:nvPr>
        </p:nvPicPr>
        <p:blipFill rotWithShape="1">
          <a:blip r:embed="rId3"/>
          <a:srcRect l="23104" t="28953" r="23244" b="39046"/>
          <a:stretch/>
        </p:blipFill>
        <p:spPr>
          <a:xfrm>
            <a:off x="5270981" y="395727"/>
            <a:ext cx="6799996" cy="2280238"/>
          </a:xfrm>
          <a:prstGeom prst="rect">
            <a:avLst/>
          </a:prstGeom>
        </p:spPr>
      </p:pic>
      <p:pic>
        <p:nvPicPr>
          <p:cNvPr id="10" name="Picture 9"/>
          <p:cNvPicPr>
            <a:picLocks noChangeAspect="1"/>
          </p:cNvPicPr>
          <p:nvPr/>
        </p:nvPicPr>
        <p:blipFill rotWithShape="1">
          <a:blip r:embed="rId4"/>
          <a:srcRect l="18206" t="16680" r="3484" b="12363"/>
          <a:stretch/>
        </p:blipFill>
        <p:spPr>
          <a:xfrm>
            <a:off x="5219906" y="2871491"/>
            <a:ext cx="6851071" cy="3490120"/>
          </a:xfrm>
          <a:prstGeom prst="rect">
            <a:avLst/>
          </a:prstGeom>
        </p:spPr>
      </p:pic>
    </p:spTree>
    <p:extLst>
      <p:ext uri="{BB962C8B-B14F-4D97-AF65-F5344CB8AC3E}">
        <p14:creationId xmlns:p14="http://schemas.microsoft.com/office/powerpoint/2010/main" val="4115836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4" name="Text Placeholder 3"/>
          <p:cNvSpPr>
            <a:spLocks noGrp="1"/>
          </p:cNvSpPr>
          <p:nvPr>
            <p:ph type="body" sz="half" idx="2"/>
          </p:nvPr>
        </p:nvSpPr>
        <p:spPr/>
        <p:txBody>
          <a:bodyPr/>
          <a:lstStyle/>
          <a:p>
            <a:r>
              <a:rPr lang="en-GB" dirty="0"/>
              <a:t>Robust ethical youth link research approach</a:t>
            </a:r>
          </a:p>
          <a:p>
            <a:r>
              <a:rPr lang="en-GB" dirty="0"/>
              <a:t>Mix of group/individual interviews, survey, online </a:t>
            </a:r>
            <a:r>
              <a:rPr lang="en-GB" dirty="0" smtClean="0"/>
              <a:t>interactions</a:t>
            </a:r>
          </a:p>
          <a:p>
            <a:r>
              <a:rPr lang="en-GB" dirty="0"/>
              <a:t>55 over </a:t>
            </a:r>
            <a:r>
              <a:rPr lang="en-GB" dirty="0" smtClean="0"/>
              <a:t>30s</a:t>
            </a:r>
            <a:endParaRPr lang="en-GB" dirty="0"/>
          </a:p>
          <a:p>
            <a:r>
              <a:rPr lang="en-GB" dirty="0"/>
              <a:t>Over 140 young people</a:t>
            </a:r>
          </a:p>
          <a:p>
            <a:endParaRPr lang="en-GB" dirty="0"/>
          </a:p>
        </p:txBody>
      </p:sp>
      <p:pic>
        <p:nvPicPr>
          <p:cNvPr id="8" name="Picture Placeholder 7"/>
          <p:cNvPicPr>
            <a:picLocks noGrp="1" noChangeAspect="1"/>
          </p:cNvPicPr>
          <p:nvPr>
            <p:ph type="pic" idx="1"/>
          </p:nvPr>
        </p:nvPicPr>
        <p:blipFill rotWithShape="1">
          <a:blip r:embed="rId3"/>
          <a:srcRect l="26746" t="27809" r="48516" b="21714"/>
          <a:stretch/>
        </p:blipFill>
        <p:spPr>
          <a:xfrm>
            <a:off x="8972762" y="136608"/>
            <a:ext cx="3017520" cy="3461658"/>
          </a:xfrm>
          <a:prstGeom prst="rect">
            <a:avLst/>
          </a:prstGeom>
        </p:spPr>
      </p:pic>
      <p:pic>
        <p:nvPicPr>
          <p:cNvPr id="9" name="Picture 8"/>
          <p:cNvPicPr>
            <a:picLocks noChangeAspect="1"/>
          </p:cNvPicPr>
          <p:nvPr/>
        </p:nvPicPr>
        <p:blipFill rotWithShape="1">
          <a:blip r:embed="rId4"/>
          <a:srcRect l="30557" t="14554" r="32196" b="5446"/>
          <a:stretch/>
        </p:blipFill>
        <p:spPr>
          <a:xfrm>
            <a:off x="5182892" y="287382"/>
            <a:ext cx="3894373" cy="4702639"/>
          </a:xfrm>
          <a:prstGeom prst="rect">
            <a:avLst/>
          </a:prstGeom>
        </p:spPr>
      </p:pic>
      <p:pic>
        <p:nvPicPr>
          <p:cNvPr id="10" name="Picture 9"/>
          <p:cNvPicPr>
            <a:picLocks noChangeAspect="1"/>
          </p:cNvPicPr>
          <p:nvPr/>
        </p:nvPicPr>
        <p:blipFill rotWithShape="1">
          <a:blip r:embed="rId5"/>
          <a:srcRect l="26741" t="34387" r="40429" b="30699"/>
          <a:stretch/>
        </p:blipFill>
        <p:spPr>
          <a:xfrm>
            <a:off x="7082537" y="3637464"/>
            <a:ext cx="4687104" cy="2802525"/>
          </a:xfrm>
          <a:prstGeom prst="rect">
            <a:avLst/>
          </a:prstGeom>
        </p:spPr>
      </p:pic>
    </p:spTree>
    <p:extLst>
      <p:ext uri="{BB962C8B-B14F-4D97-AF65-F5344CB8AC3E}">
        <p14:creationId xmlns:p14="http://schemas.microsoft.com/office/powerpoint/2010/main" val="3645524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Experience of over 30s</a:t>
            </a:r>
            <a:endParaRPr lang="en-GB" dirty="0"/>
          </a:p>
        </p:txBody>
      </p:sp>
      <p:sp>
        <p:nvSpPr>
          <p:cNvPr id="4" name="Text Placeholder 3"/>
          <p:cNvSpPr>
            <a:spLocks noGrp="1"/>
          </p:cNvSpPr>
          <p:nvPr>
            <p:ph type="body" sz="half" idx="2"/>
          </p:nvPr>
        </p:nvSpPr>
        <p:spPr/>
        <p:txBody>
          <a:bodyPr/>
          <a:lstStyle/>
          <a:p>
            <a:r>
              <a:rPr lang="en-GB" dirty="0" smtClean="0"/>
              <a:t>49 places to meet – 7 over 30s interviews</a:t>
            </a:r>
          </a:p>
          <a:p>
            <a:r>
              <a:rPr lang="en-GB" dirty="0" smtClean="0"/>
              <a:t>17 places to meet identified by 28 under 25s in groups and individual</a:t>
            </a:r>
          </a:p>
        </p:txBody>
      </p:sp>
      <p:pic>
        <p:nvPicPr>
          <p:cNvPr id="7" name="Picture Placeholder 6"/>
          <p:cNvPicPr>
            <a:picLocks noGrp="1"/>
          </p:cNvPicPr>
          <p:nvPr>
            <p:ph type="pic" idx="1"/>
          </p:nvPr>
        </p:nvPicPr>
        <p:blipFill rotWithShape="1">
          <a:blip r:embed="rId3"/>
          <a:srcRect l="30103" t="20197" r="31316" b="7842"/>
          <a:stretch/>
        </p:blipFill>
        <p:spPr bwMode="auto">
          <a:xfrm>
            <a:off x="6238666" y="914784"/>
            <a:ext cx="4706471" cy="4935072"/>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7432766" y="404949"/>
            <a:ext cx="2468880" cy="369332"/>
          </a:xfrm>
          <a:prstGeom prst="rect">
            <a:avLst/>
          </a:prstGeom>
          <a:noFill/>
        </p:spPr>
        <p:txBody>
          <a:bodyPr wrap="square" rtlCol="0">
            <a:spAutoFit/>
          </a:bodyPr>
          <a:lstStyle/>
          <a:p>
            <a:r>
              <a:rPr lang="en-GB" dirty="0" smtClean="0"/>
              <a:t>49 places over 30s met</a:t>
            </a:r>
            <a:endParaRPr lang="en-GB" dirty="0"/>
          </a:p>
        </p:txBody>
      </p:sp>
      <p:sp>
        <p:nvSpPr>
          <p:cNvPr id="9" name="TextBox 8"/>
          <p:cNvSpPr txBox="1"/>
          <p:nvPr/>
        </p:nvSpPr>
        <p:spPr>
          <a:xfrm>
            <a:off x="7158446" y="5990359"/>
            <a:ext cx="3017520" cy="369332"/>
          </a:xfrm>
          <a:prstGeom prst="rect">
            <a:avLst/>
          </a:prstGeom>
          <a:noFill/>
        </p:spPr>
        <p:txBody>
          <a:bodyPr wrap="square" rtlCol="0">
            <a:spAutoFit/>
          </a:bodyPr>
          <a:lstStyle/>
          <a:p>
            <a:r>
              <a:rPr lang="en-GB" dirty="0" smtClean="0"/>
              <a:t>17 places under 25s meet</a:t>
            </a:r>
            <a:endParaRPr lang="en-GB" dirty="0"/>
          </a:p>
        </p:txBody>
      </p:sp>
    </p:spTree>
    <p:extLst>
      <p:ext uri="{BB962C8B-B14F-4D97-AF65-F5344CB8AC3E}">
        <p14:creationId xmlns:p14="http://schemas.microsoft.com/office/powerpoint/2010/main" val="1619325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 to them and Shetland</a:t>
            </a:r>
            <a:endParaRPr lang="en-GB" dirty="0"/>
          </a:p>
        </p:txBody>
      </p:sp>
      <p:sp>
        <p:nvSpPr>
          <p:cNvPr id="4" name="Text Placeholder 3"/>
          <p:cNvSpPr>
            <a:spLocks noGrp="1"/>
          </p:cNvSpPr>
          <p:nvPr>
            <p:ph type="body" sz="half" idx="2"/>
          </p:nvPr>
        </p:nvSpPr>
        <p:spPr/>
        <p:txBody>
          <a:bodyPr/>
          <a:lstStyle/>
          <a:p>
            <a:r>
              <a:rPr lang="en-GB" dirty="0"/>
              <a:t>Independence</a:t>
            </a:r>
          </a:p>
          <a:p>
            <a:r>
              <a:rPr lang="en-GB" dirty="0"/>
              <a:t>Confidence and self esteem</a:t>
            </a:r>
          </a:p>
          <a:p>
            <a:r>
              <a:rPr lang="en-GB" dirty="0"/>
              <a:t>Relationship forming</a:t>
            </a:r>
          </a:p>
          <a:p>
            <a:r>
              <a:rPr lang="en-GB" dirty="0"/>
              <a:t>Growing up and fitting in</a:t>
            </a:r>
          </a:p>
          <a:p>
            <a:r>
              <a:rPr lang="en-GB" dirty="0"/>
              <a:t>Opportunity to take a lead</a:t>
            </a:r>
          </a:p>
          <a:p>
            <a:r>
              <a:rPr lang="en-GB" dirty="0"/>
              <a:t>Physical health</a:t>
            </a:r>
          </a:p>
          <a:p>
            <a:endParaRPr lang="en-GB" dirty="0"/>
          </a:p>
        </p:txBody>
      </p:sp>
      <p:pic>
        <p:nvPicPr>
          <p:cNvPr id="7" name="Picture Placeholder 5"/>
          <p:cNvPicPr>
            <a:picLocks noGrp="1" noChangeAspect="1"/>
          </p:cNvPicPr>
          <p:nvPr>
            <p:ph type="pic" idx="1"/>
          </p:nvPr>
        </p:nvPicPr>
        <p:blipFill rotWithShape="1">
          <a:blip r:embed="rId3"/>
          <a:srcRect l="29554" t="30392" r="30660" b="22157"/>
          <a:stretch/>
        </p:blipFill>
        <p:spPr>
          <a:xfrm>
            <a:off x="5283156" y="940526"/>
            <a:ext cx="6773865" cy="4541647"/>
          </a:xfrm>
          <a:prstGeom prst="rect">
            <a:avLst/>
          </a:prstGeom>
        </p:spPr>
      </p:pic>
    </p:spTree>
    <p:extLst>
      <p:ext uri="{BB962C8B-B14F-4D97-AF65-F5344CB8AC3E}">
        <p14:creationId xmlns:p14="http://schemas.microsoft.com/office/powerpoint/2010/main" val="936266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Attitudes towards Young people</a:t>
            </a:r>
            <a:endParaRPr lang="en-GB" dirty="0"/>
          </a:p>
        </p:txBody>
      </p:sp>
      <p:pic>
        <p:nvPicPr>
          <p:cNvPr id="5" name="Picture Placeholder 4"/>
          <p:cNvPicPr>
            <a:picLocks noGrp="1" noChangeAspect="1"/>
          </p:cNvPicPr>
          <p:nvPr>
            <p:ph type="pic" idx="1"/>
          </p:nvPr>
        </p:nvPicPr>
        <p:blipFill rotWithShape="1">
          <a:blip r:embed="rId3"/>
          <a:srcRect l="22510" t="19238" r="24480" b="10476"/>
          <a:stretch/>
        </p:blipFill>
        <p:spPr>
          <a:xfrm>
            <a:off x="5878284" y="2718738"/>
            <a:ext cx="5552670" cy="4139262"/>
          </a:xfrm>
          <a:prstGeom prst="rect">
            <a:avLst/>
          </a:prstGeom>
        </p:spPr>
      </p:pic>
      <p:sp>
        <p:nvSpPr>
          <p:cNvPr id="4" name="Text Placeholder 3"/>
          <p:cNvSpPr>
            <a:spLocks noGrp="1"/>
          </p:cNvSpPr>
          <p:nvPr>
            <p:ph type="body" sz="half" idx="2"/>
          </p:nvPr>
        </p:nvSpPr>
        <p:spPr>
          <a:xfrm>
            <a:off x="283335" y="2150771"/>
            <a:ext cx="4615235" cy="4537411"/>
          </a:xfrm>
        </p:spPr>
        <p:txBody>
          <a:bodyPr/>
          <a:lstStyle/>
          <a:p>
            <a:r>
              <a:rPr lang="en-GB" dirty="0" smtClean="0"/>
              <a:t>Judged</a:t>
            </a:r>
          </a:p>
          <a:p>
            <a:r>
              <a:rPr lang="en-GB" dirty="0" smtClean="0"/>
              <a:t>Living out with their needs</a:t>
            </a:r>
          </a:p>
          <a:p>
            <a:r>
              <a:rPr lang="en-GB" dirty="0" smtClean="0"/>
              <a:t>Risk aversion harming to young people, no opportunity to experiment</a:t>
            </a:r>
          </a:p>
          <a:p>
            <a:r>
              <a:rPr lang="en-GB" dirty="0" smtClean="0"/>
              <a:t>Kids blow it for themselves</a:t>
            </a:r>
          </a:p>
          <a:p>
            <a:r>
              <a:rPr lang="en-GB" dirty="0" smtClean="0"/>
              <a:t>Not being allowed to fail</a:t>
            </a:r>
          </a:p>
          <a:p>
            <a:r>
              <a:rPr lang="en-GB" dirty="0" smtClean="0"/>
              <a:t>They’re online too much</a:t>
            </a:r>
          </a:p>
          <a:p>
            <a:r>
              <a:rPr lang="en-GB" dirty="0" smtClean="0"/>
              <a:t>Don’t understand their online community</a:t>
            </a:r>
          </a:p>
          <a:p>
            <a:r>
              <a:rPr lang="en-GB" dirty="0" smtClean="0"/>
              <a:t>Blaming social media</a:t>
            </a:r>
            <a:endParaRPr lang="en-GB" dirty="0"/>
          </a:p>
        </p:txBody>
      </p:sp>
      <p:pic>
        <p:nvPicPr>
          <p:cNvPr id="6" name="Picture 5"/>
          <p:cNvPicPr>
            <a:picLocks noChangeAspect="1"/>
          </p:cNvPicPr>
          <p:nvPr/>
        </p:nvPicPr>
        <p:blipFill rotWithShape="1">
          <a:blip r:embed="rId4"/>
          <a:srcRect l="22725" t="31131" r="24064" b="20654"/>
          <a:stretch/>
        </p:blipFill>
        <p:spPr>
          <a:xfrm>
            <a:off x="5995850" y="0"/>
            <a:ext cx="5107579" cy="2601975"/>
          </a:xfrm>
          <a:prstGeom prst="rect">
            <a:avLst/>
          </a:prstGeom>
        </p:spPr>
      </p:pic>
    </p:spTree>
    <p:extLst>
      <p:ext uri="{BB962C8B-B14F-4D97-AF65-F5344CB8AC3E}">
        <p14:creationId xmlns:p14="http://schemas.microsoft.com/office/powerpoint/2010/main" val="2582955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2021</Words>
  <Application>Microsoft Office PowerPoint</Application>
  <PresentationFormat>Widescreen</PresentationFormat>
  <Paragraphs>148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OPEN SPACE </vt:lpstr>
      <vt:lpstr>Shannon Boston &amp;  Akira Foster</vt:lpstr>
      <vt:lpstr>Our Origins</vt:lpstr>
      <vt:lpstr>Our Achievements</vt:lpstr>
      <vt:lpstr>Core Questions</vt:lpstr>
      <vt:lpstr>Method</vt:lpstr>
      <vt:lpstr>Experience of over 30s</vt:lpstr>
      <vt:lpstr>Benefit to them and Shetland</vt:lpstr>
      <vt:lpstr>Attitudes towards Young people</vt:lpstr>
      <vt:lpstr>Experience of under 25s</vt:lpstr>
      <vt:lpstr>Impact</vt:lpstr>
      <vt:lpstr>Ownership of a space for young people</vt:lpstr>
      <vt:lpstr>Benefits</vt:lpstr>
      <vt:lpstr>Thank you</vt:lpstr>
    </vt:vector>
  </TitlesOfParts>
  <Company>Shetland Islands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Una@VAS</dc:creator>
  <cp:lastModifiedBy>Carlyle Jessica@VAS</cp:lastModifiedBy>
  <cp:revision>40</cp:revision>
  <cp:lastPrinted>2022-06-15T11:12:00Z</cp:lastPrinted>
  <dcterms:created xsi:type="dcterms:W3CDTF">2022-06-01T10:27:01Z</dcterms:created>
  <dcterms:modified xsi:type="dcterms:W3CDTF">2023-01-10T14:53:12Z</dcterms:modified>
</cp:coreProperties>
</file>